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3" r:id="rId3"/>
    <p:sldId id="296" r:id="rId4"/>
    <p:sldId id="297" r:id="rId5"/>
    <p:sldId id="298" r:id="rId6"/>
    <p:sldId id="327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19"/>
    <p:sldId id="275" r:id="rId20"/>
    <p:sldId id="277" r:id="rId21"/>
    <p:sldId id="279" r:id="rId22"/>
    <p:sldId id="280" r:id="rId23"/>
    <p:sldId id="281" r:id="rId24"/>
    <p:sldId id="285" r:id="rId25"/>
    <p:sldId id="290" r:id="rId26"/>
    <p:sldId id="292" r:id="rId27"/>
    <p:sldId id="283" r:id="rId28"/>
    <p:sldId id="291" r:id="rId29"/>
    <p:sldId id="284" r:id="rId30"/>
    <p:sldId id="282" r:id="rId31"/>
    <p:sldId id="326" r:id="rId32"/>
    <p:sldId id="324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7" autoAdjust="0"/>
    <p:restoredTop sz="86088"/>
  </p:normalViewPr>
  <p:slideViewPr>
    <p:cSldViewPr snapToGrid="0" showGuides="1">
      <p:cViewPr varScale="1">
        <p:scale>
          <a:sx n="108" d="100"/>
          <a:sy n="108" d="100"/>
        </p:scale>
        <p:origin x="75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将生成的</a:t>
            </a:r>
            <a:r>
              <a:rPr lang="en-US" altLang="zh-CN" dirty="0"/>
              <a:t>.out</a:t>
            </a:r>
            <a:r>
              <a:rPr lang="zh-TW" altLang="en-US" dirty="0"/>
              <a:t>可执行文件用</a:t>
            </a:r>
            <a:r>
              <a:rPr lang="en-US" altLang="zh-TW" dirty="0" err="1"/>
              <a:t>objdump</a:t>
            </a:r>
            <a:r>
              <a:rPr lang="zh-TW" altLang="en-US" dirty="0"/>
              <a:t>反汇编</a:t>
            </a:r>
            <a:r>
              <a:rPr lang="zh-CN" altLang="en-US" dirty="0"/>
              <a:t>：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</a:t>
            </a:r>
            <a:r>
              <a:rPr lang="en-US" altLang="zh-CN" dirty="0" err="1"/>
              <a:t>a.out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less(</a:t>
            </a:r>
            <a:r>
              <a:rPr lang="zh-TW" altLang="en-US" dirty="0"/>
              <a:t>指定</a:t>
            </a:r>
            <a:r>
              <a:rPr lang="en-US" altLang="zh-TW" dirty="0"/>
              <a:t>less</a:t>
            </a:r>
            <a:r>
              <a:rPr lang="zh-TW" altLang="en-US" dirty="0"/>
              <a:t>可上下滚动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TW" altLang="en-US" dirty="0"/>
              <a:t>看到的</a:t>
            </a:r>
            <a:r>
              <a:rPr lang="en-US" altLang="zh-TW" dirty="0" err="1"/>
              <a:t>jmp</a:t>
            </a:r>
            <a:r>
              <a:rPr lang="zh-TW" altLang="en-US" dirty="0"/>
              <a:t>其实就是一个</a:t>
            </a:r>
            <a:r>
              <a:rPr lang="zh-CN" altLang="en-US" dirty="0"/>
              <a:t>“</a:t>
            </a:r>
            <a:r>
              <a:rPr lang="zh-TW" altLang="en-US" dirty="0"/>
              <a:t>插桩</a:t>
            </a:r>
            <a:r>
              <a:rPr lang="zh-CN" altLang="en-US" dirty="0"/>
              <a:t>”</a:t>
            </a:r>
            <a:r>
              <a:rPr lang="zh-TW" altLang="en-US" dirty="0"/>
              <a:t>函数</a:t>
            </a:r>
            <a:r>
              <a:rPr lang="zh-CN" altLang="en-US" dirty="0"/>
              <a:t>，</a:t>
            </a:r>
            <a:r>
              <a:rPr lang="zh-TW" altLang="en-US" dirty="0"/>
              <a:t>跳转到动态链接库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ldd</a:t>
            </a:r>
            <a:r>
              <a:rPr lang="zh-CN" altLang="en-US" dirty="0"/>
              <a:t>：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dependencies.</a:t>
            </a:r>
            <a:r>
              <a:rPr lang="zh-CN" altLang="en-US" dirty="0"/>
              <a:t> </a:t>
            </a:r>
            <a:r>
              <a:rPr lang="zh-TW" altLang="en-US" dirty="0"/>
              <a:t>列出动态库依赖关系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7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2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3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lstStyle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的命令行调用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</a:p>
          <a:p>
            <a:r>
              <a:rPr lang="en-US" altLang="zh-CN"/>
              <a:t>&gt; build/a.out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 dirty="0">
                <a:sym typeface="+mn-ea"/>
              </a:rPr>
              <a:t>库</a:t>
            </a:r>
            <a:r>
              <a:rPr lang="zh-CN" altLang="en-US" dirty="0">
                <a:sym typeface="+mn-ea"/>
              </a:rPr>
              <a:t>，方便大家一起共享。</a:t>
            </a:r>
          </a:p>
          <a:p>
            <a:r>
              <a:rPr lang="zh-CN" altLang="en-US" dirty="0">
                <a:sym typeface="+mn-ea"/>
              </a:rPr>
              <a:t>库中的函数可以被可执行文件调用，也可以被其他库文件调用。</a:t>
            </a:r>
          </a:p>
          <a:p>
            <a:r>
              <a:rPr lang="zh-CN" altLang="en-US" dirty="0">
                <a:sym typeface="+mn-ea"/>
              </a:rPr>
              <a:t>库文件又分为</a:t>
            </a:r>
            <a:r>
              <a:rPr lang="zh-CN" altLang="en-US" b="1" dirty="0">
                <a:sym typeface="+mn-ea"/>
              </a:rPr>
              <a:t>静态库文件（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相当于多个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.o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文件的打包</a:t>
            </a:r>
            <a:r>
              <a:rPr lang="zh-CN" altLang="en-US" b="1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和</a:t>
            </a:r>
            <a:r>
              <a:rPr lang="zh-CN" altLang="en-US" b="1" dirty="0">
                <a:sym typeface="+mn-ea"/>
              </a:rPr>
              <a:t>动态库文件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TW" altLang="en-US" b="1" dirty="0">
                <a:solidFill>
                  <a:srgbClr val="FF0000"/>
                </a:solidFill>
                <a:sym typeface="+mn-ea"/>
              </a:rPr>
              <a:t>静态库缺点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其中静态库相当于直接把代码插入到生成的可执行文件中（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可执行文件中已经包含了函数对应的实现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所以之后删了库也不影响程序执行</a:t>
            </a:r>
            <a:r>
              <a:rPr lang="zh-CN" altLang="en-US" b="1" dirty="0">
                <a:sym typeface="+mn-ea"/>
              </a:rPr>
              <a:t>），会导致体积变大</a:t>
            </a:r>
            <a:r>
              <a:rPr lang="zh-CN" altLang="en-US" dirty="0">
                <a:sym typeface="+mn-ea"/>
              </a:rPr>
              <a:t>，但是只需要一个文件即可运行。</a:t>
            </a:r>
          </a:p>
          <a:p>
            <a:r>
              <a:rPr lang="zh-CN" altLang="en-US" dirty="0">
                <a:sym typeface="+mn-ea"/>
              </a:rPr>
              <a:t>而动态库则只在生成的可执行文件中生成“插桩”函数，当可执行文件被加载时会读取指定目录中的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err="1">
                <a:sym typeface="+mn-ea"/>
              </a:rPr>
              <a:t>dll</a:t>
            </a:r>
            <a:r>
              <a:rPr lang="zh-CN" altLang="en-US" dirty="0">
                <a:sym typeface="+mn-ea"/>
              </a:rPr>
              <a:t>文件（</a:t>
            </a:r>
            <a:r>
              <a:rPr lang="en-US" altLang="zh-CN" b="1" dirty="0">
                <a:sym typeface="+mn-ea"/>
              </a:rPr>
              <a:t>windows</a:t>
            </a:r>
            <a:r>
              <a:rPr lang="zh-TW" altLang="en-US" b="1" dirty="0">
                <a:sym typeface="+mn-ea"/>
              </a:rPr>
              <a:t>上以</a:t>
            </a:r>
            <a:r>
              <a:rPr lang="en-US" altLang="zh-CN" b="1" dirty="0">
                <a:sym typeface="+mn-ea"/>
              </a:rPr>
              <a:t>.</a:t>
            </a:r>
            <a:r>
              <a:rPr lang="en-US" altLang="zh-TW" b="1" dirty="0" err="1">
                <a:sym typeface="+mn-ea"/>
              </a:rPr>
              <a:t>dll</a:t>
            </a:r>
            <a:r>
              <a:rPr lang="zh-TW" altLang="en-US" b="1" dirty="0">
                <a:sym typeface="+mn-ea"/>
              </a:rPr>
              <a:t>为后缀</a:t>
            </a:r>
            <a:r>
              <a:rPr lang="zh-CN" altLang="en-US" dirty="0">
                <a:sym typeface="+mn-ea"/>
              </a:rPr>
              <a:t>），加载到内存中空闲的位置，并且替换相应的“插桩”指向的地址为加载后的地址，这个过程称为</a:t>
            </a:r>
            <a:r>
              <a:rPr lang="zh-CN" altLang="en-US" b="1" dirty="0">
                <a:sym typeface="+mn-ea"/>
              </a:rPr>
              <a:t>重定向</a:t>
            </a:r>
            <a:r>
              <a:rPr lang="zh-CN" altLang="en-US" dirty="0">
                <a:sym typeface="+mn-ea"/>
              </a:rPr>
              <a:t>。这样以后函数被调用就会跳转到动态加载的地址去。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usr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/lib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运行时查找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除了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add_executable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可以生成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外，还可以通过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add_library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/>
              <a:t>add_library</a:t>
            </a:r>
            <a:r>
              <a:rPr lang="en-US" altLang="zh-CN" dirty="0"/>
              <a:t> </a:t>
            </a:r>
            <a:r>
              <a:rPr lang="zh-CN" altLang="en-US" dirty="0"/>
              <a:t>的语法与</a:t>
            </a:r>
            <a:r>
              <a:rPr lang="en-US" altLang="zh-CN" dirty="0"/>
              <a:t> </a:t>
            </a:r>
            <a:r>
              <a:rPr lang="en-US" altLang="zh-CN" dirty="0" err="1"/>
              <a:t>add_executable</a:t>
            </a:r>
            <a:r>
              <a:rPr lang="en-US" altLang="zh-CN" dirty="0"/>
              <a:t> </a:t>
            </a:r>
            <a:r>
              <a:rPr lang="zh-CN" altLang="en-US" dirty="0"/>
              <a:t>大致相同，除了他需要指定是</a:t>
            </a:r>
            <a:r>
              <a:rPr lang="zh-CN" altLang="en-US" b="1" dirty="0"/>
              <a:t>动态库</a:t>
            </a:r>
            <a:r>
              <a:rPr lang="zh-CN" altLang="en-US" dirty="0"/>
              <a:t>还是</a:t>
            </a:r>
            <a:r>
              <a:rPr lang="zh-CN" altLang="en-US" b="1" dirty="0"/>
              <a:t>静态库</a:t>
            </a:r>
            <a:r>
              <a:rPr lang="zh-CN" altLang="en-US" dirty="0"/>
              <a:t>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(test STATIC source1.cpp source2.cpp)</a:t>
            </a:r>
            <a:r>
              <a:rPr lang="en-US" altLang="zh-CN" dirty="0">
                <a:solidFill>
                  <a:srgbClr val="00B050"/>
                </a:solidFill>
              </a:rPr>
              <a:t>  # </a:t>
            </a:r>
            <a:r>
              <a:rPr lang="zh-CN" altLang="en-US" dirty="0">
                <a:solidFill>
                  <a:srgbClr val="00B050"/>
                </a:solidFill>
              </a:rPr>
              <a:t>生成静态库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libtest.a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(test SHARED source1.cpp source2.cpp)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libtest.so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环境下，初学者自己创建库时，建议使用静态库。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</a:p>
          <a:p>
            <a:r>
              <a:rPr lang="zh-CN" altLang="en-US" dirty="0">
                <a:sym typeface="+mn-ea"/>
              </a:rPr>
              <a:t>创建库以后，要在某个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中使用该库，只需要：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test)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libtest.a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其中</a:t>
            </a:r>
            <a:r>
              <a:rPr lang="en-US" altLang="zh-CN" dirty="0">
                <a:sym typeface="+mn-ea"/>
              </a:rPr>
              <a:t> PUBLIC </a:t>
            </a:r>
            <a:r>
              <a:rPr lang="zh-CN" altLang="en-US" dirty="0">
                <a:sym typeface="+mn-ea"/>
              </a:rPr>
              <a:t>的含义稍后会说明（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中有很多这样的</a:t>
            </a:r>
            <a:r>
              <a:rPr lang="zh-CN" altLang="en-US" b="1" dirty="0">
                <a:sym typeface="+mn-ea"/>
              </a:rPr>
              <a:t>大写修饰符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</a:p>
          <a:p>
            <a:r>
              <a:rPr lang="zh-CN" altLang="en-US"/>
              <a:t>vector &lt; MyClass &gt; a;   // 声明一个由 MyClass 组成的数组</a:t>
            </a:r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lstStyle/>
          <a:p>
            <a:r>
              <a:rPr lang="zh-CN" altLang="en-US" dirty="0"/>
              <a:t>没错，</a:t>
            </a:r>
            <a:r>
              <a:rPr lang="en-US" altLang="zh-CN" dirty="0"/>
              <a:t>C </a:t>
            </a:r>
            <a:r>
              <a:rPr lang="zh-CN" altLang="en-US" dirty="0"/>
              <a:t>语言的前辈们也想到了，他们说，既然每个</a:t>
            </a:r>
            <a:r>
              <a:rPr lang="en-US" altLang="zh-CN" dirty="0"/>
              <a:t> .</a:t>
            </a:r>
            <a:r>
              <a:rPr lang="en-US" altLang="zh-CN" dirty="0" err="1"/>
              <a:t>cpp</a:t>
            </a:r>
            <a:r>
              <a:rPr lang="en-US" altLang="zh-CN" dirty="0"/>
              <a:t> </a:t>
            </a:r>
            <a:r>
              <a:rPr lang="zh-CN" altLang="en-US" dirty="0"/>
              <a:t>文件的这个部分是一模一样的，不如我把</a:t>
            </a:r>
            <a:r>
              <a:rPr lang="en-US" altLang="zh-CN" dirty="0"/>
              <a:t> hello() </a:t>
            </a:r>
            <a:r>
              <a:rPr lang="zh-CN" altLang="en-US" dirty="0"/>
              <a:t>的</a:t>
            </a:r>
            <a:r>
              <a:rPr lang="zh-CN" altLang="en-US" b="1" dirty="0">
                <a:sym typeface="+mn-ea"/>
              </a:rPr>
              <a:t>声明</a:t>
            </a:r>
            <a:r>
              <a:rPr lang="zh-CN" altLang="en-US" dirty="0"/>
              <a:t>放到单独一个文件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里，然后在需要用到</a:t>
            </a:r>
            <a:r>
              <a:rPr lang="en-US" altLang="zh-CN" dirty="0">
                <a:sym typeface="+mn-ea"/>
              </a:rPr>
              <a:t> hello() </a:t>
            </a:r>
            <a:r>
              <a:rPr lang="zh-CN" altLang="en-US" dirty="0"/>
              <a:t>这个</a:t>
            </a:r>
            <a:r>
              <a:rPr lang="zh-CN" altLang="en-US" b="1" dirty="0"/>
              <a:t>声明</a:t>
            </a:r>
            <a:r>
              <a:rPr lang="zh-CN" altLang="en-US" dirty="0"/>
              <a:t>的地方，打上一个记号，</a:t>
            </a:r>
            <a:r>
              <a:rPr lang="en-US" altLang="zh-CN" dirty="0"/>
              <a:t>#include “</a:t>
            </a:r>
            <a:r>
              <a:rPr lang="en-US" altLang="zh-CN" dirty="0" err="1"/>
              <a:t>hello.h</a:t>
            </a:r>
            <a:r>
              <a:rPr lang="en-US" altLang="zh-CN" dirty="0"/>
              <a:t>” </a:t>
            </a:r>
            <a:r>
              <a:rPr lang="zh-CN" altLang="en-US" dirty="0"/>
              <a:t>。然后用一个小程序，自动在编译前把引号内的文件名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的内容</a:t>
            </a:r>
            <a:r>
              <a:rPr lang="zh-CN" altLang="en-US" b="1" dirty="0"/>
              <a:t>插入</a:t>
            </a:r>
            <a:r>
              <a:rPr lang="zh-CN" altLang="en-US" dirty="0"/>
              <a:t>到记号所在的位置，这样不就只用编辑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一次了嘛</a:t>
            </a:r>
            <a:r>
              <a:rPr lang="en-US" altLang="zh-CN" dirty="0"/>
              <a:t>~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lstStyle/>
          <a:p>
            <a:r>
              <a:rPr lang="en-US" dirty="0" err="1">
                <a:sym typeface="+mn-ea"/>
              </a:rPr>
              <a:t>实际上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cstdio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也无非是提供了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printf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等一系列函数声明的头文件而已，实际的实现是在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libc.so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这个动态库里</a:t>
            </a:r>
            <a:r>
              <a:rPr lang="en-US" dirty="0">
                <a:sym typeface="+mn-ea"/>
              </a:rPr>
              <a:t>。</a:t>
            </a:r>
            <a:r>
              <a:rPr lang="zh-CN" altLang="en-US" dirty="0">
                <a:sym typeface="+mn-ea"/>
              </a:rPr>
              <a:t>其中</a:t>
            </a:r>
            <a:r>
              <a:rPr lang="en-US" dirty="0">
                <a:sym typeface="+mn-ea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&lt;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cstdio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&gt; </a:t>
            </a:r>
            <a:r>
              <a:rPr lang="zh-CN" altLang="en-US" dirty="0">
                <a:sym typeface="+mn-ea"/>
              </a:rPr>
              <a:t>这种形式</a:t>
            </a:r>
            <a:r>
              <a:rPr lang="en-US" dirty="0" err="1">
                <a:sym typeface="+mn-ea"/>
              </a:rPr>
              <a:t>表示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不要在当前目录下搜索</a:t>
            </a:r>
            <a:r>
              <a:rPr lang="en-US" dirty="0" err="1">
                <a:sym typeface="+mn-ea"/>
              </a:rPr>
              <a:t>，只在系统目录里搜索</a:t>
            </a:r>
            <a:r>
              <a:rPr lang="en-US" dirty="0">
                <a:sym typeface="+mn-ea"/>
              </a:rPr>
              <a:t>，”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hello.h</a:t>
            </a:r>
            <a:r>
              <a:rPr lang="en-US" dirty="0">
                <a:sym typeface="+mn-ea"/>
              </a:rPr>
              <a:t>” </a:t>
            </a:r>
            <a:r>
              <a:rPr lang="en-US" dirty="0" err="1">
                <a:sym typeface="+mn-ea"/>
              </a:rPr>
              <a:t>这种形式则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优先搜索当前目录</a:t>
            </a:r>
            <a:r>
              <a:rPr lang="en-US" dirty="0" err="1">
                <a:sym typeface="+mn-ea"/>
              </a:rPr>
              <a:t>下有没有这个文件，找不到再搜索系统目录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ym typeface="+mn-ea"/>
              </a:rPr>
              <a:t>此外，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在实现的文件 hello.cpp 中也导入声明的文件 hello.h 是个好习惯</a:t>
            </a:r>
            <a:r>
              <a:rPr lang="zh-CN" altLang="en-US" dirty="0">
                <a:sym typeface="+mn-ea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不奏效）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可以让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hello.cpp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中的函数需要相互引用时，不需要关心定义的顺序。</a:t>
            </a:r>
          </a:p>
          <a:p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 C++ </a:t>
            </a:r>
            <a:r>
              <a:rPr lang="zh-CN" altLang="en-US" dirty="0"/>
              <a:t>中常常用到很多的</a:t>
            </a:r>
            <a:r>
              <a:rPr lang="zh-CN" altLang="en-US" b="1" dirty="0"/>
              <a:t>类</a:t>
            </a:r>
            <a:r>
              <a:rPr lang="zh-CN" altLang="en-US" dirty="0"/>
              <a:t>，和函数一样，类的</a:t>
            </a:r>
            <a:r>
              <a:rPr lang="zh-CN" altLang="en-US" dirty="0">
                <a:sym typeface="+mn-ea"/>
              </a:rPr>
              <a:t>声明</a:t>
            </a:r>
            <a:r>
              <a:rPr lang="zh-CN" altLang="en-US" dirty="0"/>
              <a:t>也会被放到头文件中。</a:t>
            </a:r>
          </a:p>
          <a:p>
            <a:r>
              <a:rPr lang="zh-CN" altLang="en-US" dirty="0"/>
              <a:t>有时候我们的函数声明需要使用到某些类，就需要用到声明了该类的头文件，像这样递归地</a:t>
            </a:r>
            <a:r>
              <a:rPr lang="en-US" altLang="zh-CN" dirty="0"/>
              <a:t> #include </a:t>
            </a:r>
            <a:r>
              <a:rPr lang="zh-CN" altLang="en-US" dirty="0"/>
              <a:t>即可：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预处理后变成：</a:t>
            </a: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7500" lnSpcReduction="1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 altLang="en-US" dirty="0"/>
              <a:t>解决方案：在头文件前面加上一行：</a:t>
            </a:r>
            <a:r>
              <a:rPr lang="en-US" altLang="zh-CN" dirty="0"/>
              <a:t>#pragma once</a:t>
            </a:r>
          </a:p>
          <a:p>
            <a:r>
              <a:rPr lang="zh-CN" altLang="en-US" dirty="0"/>
              <a:t>这样当预处理器第二次读到同一个文件时，就会自动跳过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通常头文件都不想被重复导入，因此建议在每个头文件前加上这句话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头文件进阶</a:t>
            </a:r>
            <a:r>
              <a:rPr lang="en-US" altLang="zh-CN" dirty="0"/>
              <a:t> - </a:t>
            </a:r>
            <a:r>
              <a:rPr lang="zh-CN" altLang="en-US" dirty="0"/>
              <a:t>递归地使用头文件（再续）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（自动跳过）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</a:t>
            </a:r>
            <a:r>
              <a:rPr lang="zh-CN" altLang="en-US" dirty="0"/>
              <a:t>中的</a:t>
            </a:r>
            <a:r>
              <a:rPr lang="zh-CN" altLang="en-US" dirty="0">
                <a:sym typeface="+mn-ea"/>
              </a:rPr>
              <a:t>子模块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复杂的工程中，我们需要划分子模块，</a:t>
            </a:r>
            <a:r>
              <a:rPr lang="zh-CN" altLang="en-US" dirty="0">
                <a:sym typeface="+mn-ea"/>
              </a:rPr>
              <a:t>通常一个库一个目录，比如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这里我们把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库的东西移到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文件夹下了，里面的</a:t>
            </a:r>
            <a:r>
              <a:rPr lang="en-US" altLang="zh-CN" dirty="0"/>
              <a:t> </a:t>
            </a:r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定义了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的生成规则。</a:t>
            </a:r>
          </a:p>
          <a:p>
            <a:r>
              <a:rPr lang="zh-CN" altLang="en-US" dirty="0"/>
              <a:t>要在根目录使用他，可以用</a:t>
            </a:r>
            <a:r>
              <a:rPr lang="en-US" altLang="zh-CN" dirty="0"/>
              <a:t> </a:t>
            </a:r>
            <a:r>
              <a:rPr lang="en-US" dirty="0" err="1"/>
              <a:t>CMake</a:t>
            </a:r>
            <a:r>
              <a:rPr lang="en-US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en-US" altLang="zh-CN" dirty="0" err="1"/>
              <a:t>add_subdirectory</a:t>
            </a:r>
            <a:r>
              <a:rPr lang="en-US" altLang="zh-CN" dirty="0"/>
              <a:t> </a:t>
            </a:r>
            <a:r>
              <a:rPr lang="zh-CN" altLang="en-US" dirty="0"/>
              <a:t>添加子目录，子目录也包含一个</a:t>
            </a:r>
            <a:r>
              <a:rPr lang="en-US" altLang="zh-CN" dirty="0"/>
              <a:t> </a:t>
            </a:r>
            <a:r>
              <a:rPr lang="en-US" altLang="zh-CN" dirty="0" err="1"/>
              <a:t>CMakeLists.txt</a:t>
            </a:r>
            <a:r>
              <a:rPr lang="zh-CN" altLang="en-US" dirty="0"/>
              <a:t>，其中定义的库在</a:t>
            </a:r>
            <a:r>
              <a:rPr lang="en-US" altLang="zh-CN" dirty="0"/>
              <a:t> </a:t>
            </a:r>
            <a:r>
              <a:rPr lang="en-US" altLang="zh-CN" dirty="0" err="1"/>
              <a:t>add_subdirectory</a:t>
            </a:r>
            <a:r>
              <a:rPr lang="en-US" altLang="zh-CN" dirty="0"/>
              <a:t> </a:t>
            </a:r>
            <a:r>
              <a:rPr lang="zh-CN" altLang="en-US" dirty="0"/>
              <a:t>之后就可以在外面使用。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CMakeLists.txt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glm - </a:t>
            </a:r>
            <a:r>
              <a:rPr lang="zh-CN" altLang="en-US"/>
              <a:t>使用这个神奇的数学库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7500" lnSpcReduction="10000"/>
          </a:bodyPr>
          <a:lstStyle/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</a:p>
          <a:p>
            <a:r>
              <a:rPr lang="zh-CN" altLang="en-US"/>
              <a:t>这些库能够很好地支持作为子模块引入：</a:t>
            </a:r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0"/>
            <a:ext cx="51625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关于作者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lstStyle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  <p:pic>
        <p:nvPicPr>
          <p:cNvPr id="5" name="Picture 4" descr="yuanming-v2-7d2e996c26bf0724b612b4b107845835_x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20" y="114935"/>
            <a:ext cx="1403985" cy="1403985"/>
          </a:xfrm>
          <a:prstGeom prst="rect">
            <a:avLst/>
          </a:prstGeom>
        </p:spPr>
      </p:pic>
      <p:pic>
        <p:nvPicPr>
          <p:cNvPr id="7" name="Picture 6" descr="avatararchibate-206405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770" y="114300"/>
            <a:ext cx="1404620" cy="1404620"/>
          </a:xfrm>
          <a:prstGeom prst="rect">
            <a:avLst/>
          </a:prstGeom>
        </p:spPr>
      </p:pic>
      <p:pic>
        <p:nvPicPr>
          <p:cNvPr id="10" name="Picture 9" descr="heartlogoR-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7005" y="82550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6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安装第三方库</a:t>
            </a:r>
            <a:r>
              <a:rPr lang="en-US" altLang="zh-CN"/>
              <a:t> - </a:t>
            </a:r>
            <a:r>
              <a:rPr lang="zh-CN" altLang="en-US"/>
              <a:t>包管理器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Linux </a:t>
            </a:r>
            <a:r>
              <a:rPr lang="zh-CN" altLang="en-US"/>
              <a:t>可以用系统自带的包管理器（如</a:t>
            </a:r>
            <a:r>
              <a:rPr lang="en-US" altLang="zh-CN"/>
              <a:t> apt</a:t>
            </a:r>
            <a:r>
              <a:rPr lang="zh-CN" altLang="en-US"/>
              <a:t>）安装</a:t>
            </a:r>
            <a:r>
              <a:rPr lang="en-US" altLang="zh-CN"/>
              <a:t> C++ </a:t>
            </a:r>
            <a:r>
              <a:rPr lang="zh-CN" altLang="en-US"/>
              <a:t>包。</a:t>
            </a:r>
          </a:p>
          <a:p>
            <a:r>
              <a:rPr lang="en-US" altLang="zh-CN"/>
              <a:t>&gt; pacman -S fmt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则没有自带的包管理器。因此可以用跨平台的</a:t>
            </a:r>
            <a:r>
              <a:rPr lang="en-US" altLang="zh-CN"/>
              <a:t> vcpkg</a:t>
            </a:r>
            <a:r>
              <a:rPr lang="zh-CN" altLang="en-US"/>
              <a:t>：https://github.com/microsoft/vcpkg</a:t>
            </a:r>
          </a:p>
          <a:p>
            <a:r>
              <a:rPr lang="zh-CN" altLang="en-US"/>
              <a:t>使用方法：下载</a:t>
            </a:r>
            <a:r>
              <a:rPr lang="en-US" altLang="zh-CN"/>
              <a:t> vcpkg </a:t>
            </a:r>
            <a:r>
              <a:rPr lang="zh-CN" altLang="en-US"/>
              <a:t>的源码，放到你的项目根目录，像这样：</a:t>
            </a:r>
          </a:p>
          <a:p>
            <a:r>
              <a:rPr lang="en-US" altLang="zh-CN" sz="1800"/>
              <a:t>&gt; cd vcpkg</a:t>
            </a:r>
          </a:p>
          <a:p>
            <a:r>
              <a:rPr lang="en-US" altLang="zh-CN" sz="1800"/>
              <a:t>&gt; .\bootstrap-vcpkg.bat</a:t>
            </a:r>
          </a:p>
          <a:p>
            <a:r>
              <a:rPr lang="en-US" altLang="zh-CN" sz="1800">
                <a:sym typeface="+mn-ea"/>
              </a:rPr>
              <a:t>&gt; .\vcpkg integrate install</a:t>
            </a:r>
            <a:endParaRPr lang="en-US" altLang="zh-CN" sz="1800"/>
          </a:p>
          <a:p>
            <a:r>
              <a:rPr lang="en-US" altLang="zh-CN" sz="1800"/>
              <a:t>&gt; .\vcpkg install </a:t>
            </a:r>
            <a:r>
              <a:rPr lang="en-US" altLang="zh-CN" sz="1800">
                <a:sym typeface="+mn-ea"/>
              </a:rPr>
              <a:t>fmt:x64-windows</a:t>
            </a:r>
          </a:p>
          <a:p>
            <a:r>
              <a:rPr lang="en-US" altLang="zh-CN" sz="1800"/>
              <a:t>&gt; cd ..</a:t>
            </a:r>
          </a:p>
          <a:p>
            <a:r>
              <a:rPr lang="en-US" altLang="zh-CN" sz="1800"/>
              <a:t>&gt; cmake -B build -DCMAKE_TOOLCHAIN_FILE="%CD%/vcpkg/scripts/buildsystems/vcpkg.cmake"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5" y="3125470"/>
            <a:ext cx="275272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78270" y="1175385"/>
            <a:ext cx="54743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个人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GitHub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：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https://github.com/parallel101/course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247650"/>
            <a:ext cx="1445260" cy="14452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  <p:pic>
        <p:nvPicPr>
          <p:cNvPr id="3" name="Picture 2" descr="blen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520" y="247650"/>
            <a:ext cx="1815465" cy="1577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  <p:pic>
        <p:nvPicPr>
          <p:cNvPr id="10" name="Picture 9" descr="zhxx-v2-08a1948070df1af3d2b53b4f51b5424f_x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47650"/>
            <a:ext cx="1416050" cy="141605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95" y="247650"/>
            <a:ext cx="1432560" cy="14325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006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" y="635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什么是编译器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832600" y="0"/>
          <a:ext cx="5359400" cy="1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厂商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LLVM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多文件编译与链接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单文件编译虽然方便，但也有如下缺点：</a:t>
            </a:r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</a:p>
          <a:p>
            <a:r>
              <a:rPr lang="en-US">
                <a:sym typeface="+mn-ea"/>
              </a:rPr>
              <a:t>&gt; g++ -c hello.cpp -o hello.o</a:t>
            </a: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</a:p>
          <a:p>
            <a:r>
              <a:rPr lang="en-US" altLang="zh-CN"/>
              <a:t>&gt; g++ hello.o main.o -o a.out</a:t>
            </a:r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</a:p>
          <a:p>
            <a:r>
              <a:rPr lang="en-US" altLang="zh-CN"/>
              <a:t>&gt; make a.out</a:t>
            </a:r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</a:p>
          <a:p>
            <a:r>
              <a:rPr lang="zh-CN" altLang="en-US">
                <a:sym typeface="+mn-ea"/>
              </a:rPr>
              <a:t>但坏处也很明显：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4960620"/>
            <a:ext cx="3230880" cy="1897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4100</Words>
  <Application>Microsoft Macintosh PowerPoint</Application>
  <PresentationFormat>Widescreen</PresentationFormat>
  <Paragraphs>259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Adobe Helvetica</vt:lpstr>
      <vt:lpstr>Adobe New Century Schoolbook</vt:lpstr>
      <vt:lpstr>宋体</vt:lpstr>
      <vt:lpstr>Arial</vt:lpstr>
      <vt:lpstr>Arial Black</vt:lpstr>
      <vt:lpstr>Calibri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PowerPoint Presentation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安装第三方库 - 包管理器</vt:lpstr>
      <vt:lpstr>感谢观看！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学C++从CMake学起</dc:title>
  <dc:creator>bate</dc:creator>
  <cp:lastModifiedBy>Hu Brandon</cp:lastModifiedBy>
  <cp:revision>517</cp:revision>
  <dcterms:created xsi:type="dcterms:W3CDTF">2021-12-11T05:50:20Z</dcterms:created>
  <dcterms:modified xsi:type="dcterms:W3CDTF">2022-05-21T04:11:08Z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